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64" r:id="rId3"/>
    <p:sldId id="265" r:id="rId4"/>
    <p:sldId id="256" r:id="rId5"/>
    <p:sldId id="257" r:id="rId6"/>
    <p:sldId id="266" r:id="rId7"/>
    <p:sldId id="26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6" r:id="rId24"/>
    <p:sldId id="277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29F40-C9FA-4ED6-BE4F-D28EB50A8806}" type="datetimeFigureOut">
              <a:rPr lang="en-IN" smtClean="0"/>
              <a:t>23-04-2024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A76D6-D55E-4137-8D06-D0E559CF41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222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53694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1953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/>
        </p:nvSpPr>
        <p:spPr>
          <a:xfrm>
            <a:off x="-2" y="6439437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2" name="LAKME FASHION WEEK WINTER/FESTIVE 2020 EMERGING DESIGNER PROGRAM"/>
          <p:cNvSpPr txBox="1"/>
          <p:nvPr/>
        </p:nvSpPr>
        <p:spPr>
          <a:xfrm>
            <a:off x="1563218" y="6488476"/>
            <a:ext cx="6275142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LAKM</a:t>
            </a:r>
            <a:r>
              <a:rPr kumimoji="0" lang="en-IN" sz="1400" b="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É</a:t>
            </a:r>
            <a:r>
              <a:rPr b="0" dirty="0"/>
              <a:t> </a:t>
            </a:r>
            <a:r>
              <a:rPr dirty="0"/>
              <a:t>FASHION WEEK </a:t>
            </a:r>
            <a:r>
              <a:rPr lang="en-IN" dirty="0"/>
              <a:t>OCTOBER 2021</a:t>
            </a:r>
            <a:r>
              <a:rPr dirty="0"/>
              <a:t> EMERGING DESIGNER PROGRAM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79548" y="6224225"/>
            <a:ext cx="273652" cy="26425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" name="Rectangle"/>
          <p:cNvSpPr/>
          <p:nvPr userDrawn="1"/>
        </p:nvSpPr>
        <p:spPr>
          <a:xfrm>
            <a:off x="-2" y="6452316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8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"/>
          <p:cNvSpPr/>
          <p:nvPr/>
        </p:nvSpPr>
        <p:spPr>
          <a:xfrm>
            <a:off x="-2" y="6439437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"/>
          <p:cNvSpPr/>
          <p:nvPr/>
        </p:nvSpPr>
        <p:spPr>
          <a:xfrm>
            <a:off x="-2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"/>
          <p:cNvSpPr/>
          <p:nvPr/>
        </p:nvSpPr>
        <p:spPr>
          <a:xfrm>
            <a:off x="0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E8598-070E-46DD-8868-4F2F5E88E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62747-76CD-44BD-AF38-DFEA9A9198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97FFC-F127-4318-9E1E-94EA37FC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A3D66-3B87-483D-9FCE-03EBE6D7A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8BEB7-58D3-411E-8F62-31F42146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99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0F793-C5B3-42F2-A693-ECF528B2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CAE3-4697-4D18-B78D-ED5236D7A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10B4-BBE1-41CD-BC9A-D34F0AB0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F4855-5E17-4750-B0D5-FBC54A84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1D267-DF9C-44B8-B0F2-5B020B15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56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46FE7-4261-4DC8-A5D3-83B6D053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F95E1-8242-43A9-8FE1-1EBE0176F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16CF7-F065-4405-8940-7A6DD1F0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BD51A-F6D6-4220-8FD6-4566BB5A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32D3A-D3FC-48C3-A2E8-3EC81F06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17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D8E90-2B88-4A7D-B19D-183B4F4EE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750D-9D31-46A9-96AF-9E2E0093BA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554C8-59FD-44DE-ADBC-2CEFEFB88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0815C-46AC-44A0-AF6B-373E52BD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F0EE9-41E8-4EA6-BEE9-1F9A6967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BE693F-3D21-4DAF-9360-727A822B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84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9AD4-C2BC-4E3D-B5B0-5BF843BC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00631-A6F5-4EE6-851B-E32C71338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990A5-00BA-429E-B0E5-565B12905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F74AE-DDB2-4A29-A5FA-7098094686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2C647-1258-43CA-B89E-935647BDA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60A4A3-805D-4AE5-8368-5E3357B99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5FBD5-8093-4C2C-B8EA-DD33B2301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29BFA-E224-41CD-BC7C-0F0124D85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98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C906-59DD-4839-BF91-C3A62921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A572DA-4187-4953-AC94-467B39E4E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0206C-AC32-4ECE-B800-71035CA9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5135D-BD52-4CD7-8B93-5352C5A7A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30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56885F-4812-46E9-8E26-6953F90D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2A0B5-C680-41DE-ACBA-07BFE5797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8AC79-F0E5-46C0-BEF6-E5F5DBD2F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7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5CF81-3447-4D65-A184-0191DF012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9ACF3-45AA-4664-9C65-0884440C5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6DC07-F9B3-4B96-B085-2CC9F952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A7821-EC6C-460A-BBA3-3E4329B4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2DDF8-5702-4217-A48F-772E7304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A7C40-1B96-4E0A-B291-E60212B7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38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C6F5C-E116-4361-87A5-806C68127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A5C91-F9FF-4D32-AC54-F4AEAC8A93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8F2F7F-0BB5-4B6B-8CFF-722B31E4A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FAF31-DAD7-4FDF-8713-2DDF4E8A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A744B-2F27-42CC-A6F5-9235799A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ED208-A504-4459-AE28-6263CB80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99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72CF-6B67-47DD-B4D4-B11405E04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5E0AB-12B5-4F76-A740-9C04F913E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50646-F15F-4177-9D8B-32565D2DE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16B82-7B8A-44A9-B9FE-DCA1E161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B398C-37EE-4D59-9935-D9FC0AC5C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78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9680B-2DB1-48BD-BE6A-94B87855C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DA82C-D966-42B6-A0B4-B26352CA5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E0F06-5930-42A3-A227-1EF7AF245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A965A-33D9-42D7-9AAD-37B890170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2B08A-CBAA-44CD-A5B4-836F322D0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4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"/>
          <p:cNvSpPr/>
          <p:nvPr/>
        </p:nvSpPr>
        <p:spPr>
          <a:xfrm>
            <a:off x="-2" y="6439437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4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"/>
          <p:cNvSpPr/>
          <p:nvPr userDrawn="1"/>
        </p:nvSpPr>
        <p:spPr>
          <a:xfrm>
            <a:off x="-2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6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"/>
          <p:cNvSpPr/>
          <p:nvPr/>
        </p:nvSpPr>
        <p:spPr>
          <a:xfrm>
            <a:off x="-2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"/>
          <p:cNvSpPr/>
          <p:nvPr userDrawn="1"/>
        </p:nvSpPr>
        <p:spPr>
          <a:xfrm>
            <a:off x="-2" y="6439437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"/>
          <p:cNvSpPr/>
          <p:nvPr/>
        </p:nvSpPr>
        <p:spPr>
          <a:xfrm>
            <a:off x="-2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"/>
          <p:cNvSpPr/>
          <p:nvPr/>
        </p:nvSpPr>
        <p:spPr>
          <a:xfrm>
            <a:off x="-2" y="6439437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"/>
          <p:cNvSpPr/>
          <p:nvPr/>
        </p:nvSpPr>
        <p:spPr>
          <a:xfrm>
            <a:off x="0" y="6400800"/>
            <a:ext cx="9144004" cy="457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 userDrawn="1"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5"/>
            <a:ext cx="8229600" cy="1143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8181" y="6414762"/>
            <a:ext cx="258621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366207-CB51-4A94-94B3-42E7F368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6D488-D485-414B-A4C4-676568B1F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2642C-8949-41E2-8BF7-A63B6815B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235C5-8629-4197-BA0D-CEBC9905D0C3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CB7C7-685E-49F3-B7C4-5F7E49E65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748B8-63CC-4DE7-A432-959CC65C8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6085E-1837-435A-872D-D96F050FA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SERT LABEL NAME"/>
          <p:cNvSpPr txBox="1">
            <a:spLocks/>
          </p:cNvSpPr>
          <p:nvPr/>
        </p:nvSpPr>
        <p:spPr>
          <a:xfrm>
            <a:off x="-111760" y="237549"/>
            <a:ext cx="9144000" cy="1122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IN" sz="2400" b="1" dirty="0">
                <a:solidFill>
                  <a:schemeClr val="tx1"/>
                </a:solidFill>
              </a:rPr>
              <a:t>GUIDANCE NOTES FOR SUBMISSION OF PRESENTATION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961" y="919383"/>
            <a:ext cx="843607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The collection submitted should not be showcased elsewhere including social media / Digital or Print media, Stores or E-commerce.</a:t>
            </a:r>
          </a:p>
          <a:p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Designers should submit their original work and avoid any attempt towards plagiarism.</a:t>
            </a:r>
          </a:p>
          <a:p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Any kind of inspiration used in the theme/collection should be explicitly mentioned.</a:t>
            </a:r>
          </a:p>
          <a:p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The 12 looks / ensembles should clearly highlight the theme of the collection in this presentation.</a:t>
            </a:r>
          </a:p>
          <a:p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The physical ensembles / looks sent by the designer in phase 2 must be finished to the best 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Designer to upload 4-6 images of the ensembles in the 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400" dirty="0">
                <a:latin typeface="Century Gothic" panose="020B0502020202020204" pitchFamily="34" charset="0"/>
              </a:rPr>
              <a:t>In case designer is interested to showcase at the Atelier, fill in slide 20-23 too. Please note if these slides(20-23) are not filled the designer will be considered for runway showcase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latin typeface="Century Gothic" panose="020B0502020202020204" pitchFamily="34" charset="0"/>
            </a:endParaRPr>
          </a:p>
          <a:p>
            <a:endParaRPr lang="en-IN" sz="1400" b="1" dirty="0">
              <a:latin typeface="Century Gothic" panose="020B0502020202020204" pitchFamily="34" charset="0"/>
            </a:endParaRPr>
          </a:p>
          <a:p>
            <a:endParaRPr lang="en-IN" sz="1400" b="1" u="sng" dirty="0">
              <a:latin typeface="Century Gothic" panose="020B0502020202020204" pitchFamily="34" charset="0"/>
            </a:endParaRPr>
          </a:p>
          <a:p>
            <a:r>
              <a:rPr lang="en-IN" sz="1400" b="1" u="sng" dirty="0">
                <a:latin typeface="Century Gothic" panose="020B0502020202020204" pitchFamily="34" charset="0"/>
              </a:rPr>
              <a:t>Kindly Ensure the Presentation is submitted within 15 MB </a:t>
            </a:r>
            <a:r>
              <a:rPr lang="en-IN" sz="1400" b="1" u="sng" dirty="0" err="1">
                <a:latin typeface="Century Gothic" panose="020B0502020202020204" pitchFamily="34" charset="0"/>
              </a:rPr>
              <a:t>incase</a:t>
            </a:r>
            <a:r>
              <a:rPr lang="en-IN" sz="1400" b="1" u="sng" dirty="0">
                <a:latin typeface="Century Gothic" panose="020B0502020202020204" pitchFamily="34" charset="0"/>
              </a:rPr>
              <a:t> it exceeds kindly share the presentation via google drive or we transfer link </a:t>
            </a:r>
          </a:p>
        </p:txBody>
      </p:sp>
    </p:spTree>
    <p:extLst>
      <p:ext uri="{BB962C8B-B14F-4D97-AF65-F5344CB8AC3E}">
        <p14:creationId xmlns:p14="http://schemas.microsoft.com/office/powerpoint/2010/main" val="229146935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ENSEMBLE 2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2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</a:t>
                </a:r>
                <a:r>
                  <a:rPr lang="en-IN" dirty="0"/>
                  <a:t>3</a:t>
                </a:r>
                <a:endParaRPr dirty="0"/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3</a:t>
              </a:r>
              <a:endParaRPr dirty="0"/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A272C598-DA84-4563-9273-AA4D2EF37413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ENSEMBLE </a:t>
            </a:r>
            <a:r>
              <a:rPr lang="en-US" dirty="0"/>
              <a:t>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1115931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3</a:t>
            </a:r>
            <a:r>
              <a:rPr dirty="0"/>
              <a:t>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3</a:t>
              </a:r>
              <a:r>
                <a:rPr dirty="0"/>
                <a:t/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</a:t>
            </a:r>
            <a:r>
              <a:rPr lang="en-IN" dirty="0"/>
              <a:t> 3</a:t>
            </a:r>
            <a:r>
              <a:rPr dirty="0"/>
              <a:t/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3</a:t>
            </a:r>
            <a:r>
              <a:rPr dirty="0"/>
              <a:t/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155807097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</a:t>
                </a:r>
                <a:r>
                  <a:rPr lang="en-IN" dirty="0"/>
                  <a:t>4</a:t>
                </a:r>
                <a:endParaRPr dirty="0"/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4</a:t>
              </a:r>
              <a:endParaRPr dirty="0"/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6DB09B33-DAEA-412E-B9D0-CD00C310A09D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ENSEMBLE </a:t>
            </a:r>
            <a:r>
              <a:rPr lang="en-US" dirty="0"/>
              <a:t>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951924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4</a:t>
            </a:r>
            <a:r>
              <a:rPr dirty="0"/>
              <a:t>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4</a:t>
              </a:r>
              <a:r>
                <a:rPr dirty="0"/>
                <a:t/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</a:t>
            </a:r>
            <a:r>
              <a:rPr lang="en-IN" dirty="0"/>
              <a:t> 4</a:t>
            </a:r>
            <a:r>
              <a:rPr dirty="0"/>
              <a:t/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4</a:t>
            </a:r>
            <a:r>
              <a:rPr dirty="0"/>
              <a:t/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78474078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</a:t>
                </a:r>
                <a:r>
                  <a:rPr lang="en-IN" dirty="0"/>
                  <a:t>5</a:t>
                </a:r>
                <a:endParaRPr dirty="0"/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5</a:t>
              </a:r>
              <a:endParaRPr dirty="0"/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9CEA2DC1-D75B-418C-A59F-176F2E61589F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ENSEMBLE </a:t>
            </a:r>
            <a:r>
              <a:rPr lang="en-US" dirty="0"/>
              <a:t>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546596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5</a:t>
            </a:r>
            <a:r>
              <a:rPr dirty="0"/>
              <a:t>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5</a:t>
              </a:r>
              <a:r>
                <a:rPr dirty="0"/>
                <a:t/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</a:t>
            </a:r>
            <a:r>
              <a:rPr lang="en-IN" dirty="0"/>
              <a:t> 5</a:t>
            </a:r>
            <a:r>
              <a:rPr dirty="0"/>
              <a:t/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5</a:t>
            </a:r>
            <a:r>
              <a:rPr dirty="0"/>
              <a:t/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183225767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</a:t>
                </a:r>
                <a:r>
                  <a:rPr lang="en-IN" dirty="0"/>
                  <a:t>6</a:t>
                </a:r>
                <a:endParaRPr dirty="0"/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6</a:t>
              </a:r>
              <a:endParaRPr dirty="0"/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8DF26802-7EA6-436C-AE9B-8D11B4C98FF8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ENSEMBLE </a:t>
            </a:r>
            <a:r>
              <a:rPr lang="en-US" dirty="0"/>
              <a:t>6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896233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6</a:t>
            </a:r>
            <a:r>
              <a:rPr dirty="0"/>
              <a:t> – IMAGES OF THE DETAILS ON THE GARMENTS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65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6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</a:t>
              </a:r>
              <a:r>
                <a:rPr lang="en-IN" dirty="0"/>
                <a:t>6</a:t>
              </a:r>
              <a:r>
                <a:rPr dirty="0"/>
                <a:t/>
              </a:r>
              <a:br>
                <a:rPr dirty="0"/>
              </a:br>
              <a:r>
                <a:rPr sz="1100" b="0" dirty="0"/>
                <a:t>IMAGE</a:t>
              </a:r>
              <a:r>
                <a:rPr lang="en-IN" sz="1100" b="0" dirty="0"/>
                <a:t> 1</a:t>
              </a:r>
              <a:r>
                <a:rPr sz="1100" b="0" dirty="0"/>
                <a:t> OF THE ORNAMENTATION / DETAILED WORK – UNIQUE DETAILING / TECHNIQUES / PRINTS / EMBROIDERY 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9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PICTURE FROM THE FORTHCOMING COLLECTION"/>
          <p:cNvSpPr txBox="1"/>
          <p:nvPr/>
        </p:nvSpPr>
        <p:spPr>
          <a:xfrm>
            <a:off x="341784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</a:t>
            </a:r>
            <a:r>
              <a:rPr lang="en-IN" dirty="0"/>
              <a:t> 6</a:t>
            </a:r>
            <a:r>
              <a:rPr dirty="0"/>
              <a:t/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71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</a:t>
            </a:r>
            <a:r>
              <a:rPr lang="en-IN" dirty="0"/>
              <a:t>6</a:t>
            </a:r>
            <a:r>
              <a:rPr dirty="0"/>
              <a:t/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3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</p:spTree>
    <p:extLst>
      <p:ext uri="{BB962C8B-B14F-4D97-AF65-F5344CB8AC3E}">
        <p14:creationId xmlns:p14="http://schemas.microsoft.com/office/powerpoint/2010/main" val="74216424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11105" y="2798983"/>
            <a:ext cx="961070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latin typeface="Century Gothic" panose="020B0502020202020204" pitchFamily="34" charset="0"/>
              </a:rPr>
              <a:t>In case you wish to showcase at the Atelier, kindly fill in the below slides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8EC49-BDD4-4231-958D-46EA76F7DF58}"/>
              </a:ext>
            </a:extLst>
          </p:cNvPr>
          <p:cNvSpPr txBox="1"/>
          <p:nvPr/>
        </p:nvSpPr>
        <p:spPr>
          <a:xfrm>
            <a:off x="3647440" y="548640"/>
            <a:ext cx="3484880" cy="646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 panose="020B0502020202020204" pitchFamily="34" charset="0"/>
                <a:sym typeface="Calibri"/>
              </a:rPr>
              <a:t>ATELIER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455611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SERT LABEL NAME"/>
          <p:cNvSpPr txBox="1">
            <a:spLocks/>
          </p:cNvSpPr>
          <p:nvPr/>
        </p:nvSpPr>
        <p:spPr>
          <a:xfrm>
            <a:off x="0" y="135949"/>
            <a:ext cx="9144000" cy="11225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t"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IN" sz="2400" b="1" dirty="0">
                <a:solidFill>
                  <a:schemeClr val="tx1"/>
                </a:solidFill>
              </a:rPr>
              <a:t>GUIDELINES FOR PICTURES/SKETCHES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3961" y="992395"/>
            <a:ext cx="843607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Pictures of the ensemble submitted in this presentation should be clear and of high quality.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Incase the images cannot be professionally shot, the pictures of the  garment samples can be shot on a model, dummy or mannequin against a plain white or black background.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Avoid shooting the garments on hangers.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Pictures of the samples on a model/ dummy /mannequin should be styled appropriately and should indicate the right placement incase of an accessory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In-case collection carries separates like trousers, tops or jackets, the pictures should clearly indicate the complete look.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Designers should provide high quality sketches and images in the presentation</a:t>
            </a:r>
          </a:p>
          <a:p>
            <a:endParaRPr lang="en-IN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12995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CONCEPT NOTE OF THE ATELIER SHOWCASE (50-80 Words)  </a:t>
            </a:r>
            <a:endParaRPr dirty="0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MOODBOARD OF THE ATELIER SHOWCASE  (LOOK &amp; FEEL)</a:t>
            </a:r>
            <a:endParaRPr dirty="0"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EE61301F-A978-48D1-BF27-615A5EAE508F}"/>
              </a:ext>
            </a:extLst>
          </p:cNvPr>
          <p:cNvSpPr txBox="1"/>
          <p:nvPr/>
        </p:nvSpPr>
        <p:spPr>
          <a:xfrm>
            <a:off x="458149" y="5589464"/>
            <a:ext cx="8290563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070685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/>
        </p:nvSpPr>
        <p:spPr>
          <a:xfrm>
            <a:off x="395287" y="250825"/>
            <a:ext cx="8353425" cy="339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DESIGN REFERENCE IMAGES / SKETCHES</a:t>
            </a: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6"/>
          <p:cNvSpPr txBox="1"/>
          <p:nvPr/>
        </p:nvSpPr>
        <p:spPr>
          <a:xfrm>
            <a:off x="395287" y="250825"/>
            <a:ext cx="83535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entury Gothic"/>
              <a:buNone/>
            </a:pPr>
            <a:r>
              <a:rPr lang="en-US" sz="1600" b="1" dirty="0">
                <a:latin typeface="Century Gothic"/>
                <a:ea typeface="Century Gothic"/>
                <a:cs typeface="Century Gothic"/>
                <a:sym typeface="Century Gothic"/>
              </a:rPr>
              <a:t>ADDITIONAL </a:t>
            </a:r>
            <a:r>
              <a:rPr lang="en-US" sz="1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CONTENT (DETAILED SHOW IDEA / REFERENCES) 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0" y="6420465"/>
            <a:ext cx="91440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AKME FASHION WEEK WINTER/FESTIVE 2020 EMERGING DESIGNER PROGRAM">
            <a:extLst>
              <a:ext uri="{FF2B5EF4-FFF2-40B4-BE49-F238E27FC236}">
                <a16:creationId xmlns:a16="http://schemas.microsoft.com/office/drawing/2014/main" id="{50906E16-5B0D-4A50-81F5-A3656B01F6FA}"/>
              </a:ext>
            </a:extLst>
          </p:cNvPr>
          <p:cNvSpPr txBox="1"/>
          <p:nvPr/>
        </p:nvSpPr>
        <p:spPr>
          <a:xfrm>
            <a:off x="-307146" y="6510567"/>
            <a:ext cx="9758291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spcBef>
                <a:spcPts val="800"/>
              </a:spcBef>
              <a:defRPr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LAKMÉ FASHION WEEK IN PARTNERSHIP WITH </a:t>
            </a:r>
            <a:r>
              <a:rPr lang="en-US" sz="1200" dirty="0"/>
              <a:t>THE FASHION DESIGN COUNCIL OF INDIA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kumimoji="0" lang="en-IN" sz="120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OCTOBER 2024 </a:t>
            </a:r>
            <a:r>
              <a:rPr kumimoji="0" lang="en-IN" sz="1200" i="0" u="none" strike="noStrike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-</a:t>
            </a:r>
            <a:r>
              <a:rPr lang="en-IN" sz="1200" dirty="0"/>
              <a:t> DESIGNER PROGRAM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INSERT LABEL NAME"/>
          <p:cNvSpPr txBox="1">
            <a:spLocks noGrp="1"/>
          </p:cNvSpPr>
          <p:nvPr>
            <p:ph type="title" idx="4294967295"/>
          </p:nvPr>
        </p:nvSpPr>
        <p:spPr>
          <a:xfrm>
            <a:off x="1219200" y="135950"/>
            <a:ext cx="6705601" cy="1066804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sz="2400" b="1" dirty="0">
                <a:solidFill>
                  <a:schemeClr val="tx1"/>
                </a:solidFill>
              </a:rPr>
              <a:t>INSERT LABEL NAME</a:t>
            </a:r>
          </a:p>
        </p:txBody>
      </p:sp>
      <p:sp>
        <p:nvSpPr>
          <p:cNvPr id="122" name="DESIGNER NAME:…"/>
          <p:cNvSpPr txBox="1">
            <a:spLocks noGrp="1"/>
          </p:cNvSpPr>
          <p:nvPr>
            <p:ph type="body" idx="4294967295"/>
          </p:nvPr>
        </p:nvSpPr>
        <p:spPr>
          <a:xfrm>
            <a:off x="53225" y="1284794"/>
            <a:ext cx="8686801" cy="5029203"/>
          </a:xfrm>
          <a:prstGeom prst="rect">
            <a:avLst/>
          </a:prstGeom>
        </p:spPr>
        <p:txBody>
          <a:bodyPr/>
          <a:lstStyle/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DESIGNER NAME:		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AGE: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CITY:	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QUALIFICATION: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IN" dirty="0"/>
              <a:t>NO OF YEARS LABEL HAS BEEN IN BUSINESS</a:t>
            </a:r>
            <a:r>
              <a:rPr dirty="0"/>
              <a:t>:</a:t>
            </a:r>
            <a:r>
              <a:rPr lang="en-IN"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MEDIA COVERAGE (Magazine/Features/News):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</a:t>
            </a: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sz="800"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COLLECTION CREATIVE DIRECTION  (NOT MORE THAN 20 WORDS):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TECHNIQUES &amp; FABRICS/TEXTILES USED: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POINTS OF SALE (STORES YOU ARE RETAILING AT): 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sz="800" b="1">
                <a:latin typeface="Century Gothic"/>
                <a:ea typeface="Century Gothic"/>
                <a:cs typeface="Century Gothic"/>
                <a:sym typeface="Century Gothic"/>
              </a:defRPr>
            </a:pPr>
            <a:endParaRPr dirty="0"/>
          </a:p>
          <a:p>
            <a:pPr marL="0" indent="0" defTabSz="457200">
              <a:spcBef>
                <a:spcPts val="0"/>
              </a:spcBef>
              <a:buSzTx/>
              <a:buNone/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 PRICE RANGE:</a:t>
            </a:r>
          </a:p>
        </p:txBody>
      </p:sp>
      <p:sp>
        <p:nvSpPr>
          <p:cNvPr id="123" name="Rectangle"/>
          <p:cNvSpPr/>
          <p:nvPr/>
        </p:nvSpPr>
        <p:spPr>
          <a:xfrm>
            <a:off x="7130343" y="201761"/>
            <a:ext cx="1816102" cy="1862142"/>
          </a:xfrm>
          <a:prstGeom prst="rect">
            <a:avLst/>
          </a:prstGeom>
          <a:solidFill>
            <a:srgbClr val="D9D9D9"/>
          </a:solidFill>
          <a:ln w="25400">
            <a:solidFill>
              <a:srgbClr val="D9D9D9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4" name="INSERT DESIGNER PASSPORT PICTURE"/>
          <p:cNvSpPr txBox="1"/>
          <p:nvPr/>
        </p:nvSpPr>
        <p:spPr>
          <a:xfrm>
            <a:off x="7245911" y="896612"/>
            <a:ext cx="1584965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INSERT DESIGNER PASSPORT PICTURE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KETCHES OF YOUR FORTHCOMING COLLECTION/ SR 20"/>
          <p:cNvSpPr txBox="1"/>
          <p:nvPr/>
        </p:nvSpPr>
        <p:spPr>
          <a:xfrm>
            <a:off x="261190" y="227973"/>
            <a:ext cx="8621619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SKETCHES OF THE COLLECTION TO BE SHOWCASED AT THE UPCOMING SEASON OF </a:t>
            </a:r>
            <a:r>
              <a:rPr lang="en-IN" dirty="0"/>
              <a:t> </a:t>
            </a:r>
            <a:r>
              <a:rPr lang="en-US" sz="1600" b="1" dirty="0">
                <a:sym typeface="Century Gothic"/>
              </a:rPr>
              <a:t>LAKMÉ FASHION WEEK 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</p:txBody>
      </p:sp>
      <p:grpSp>
        <p:nvGrpSpPr>
          <p:cNvPr id="132" name="Group"/>
          <p:cNvGrpSpPr/>
          <p:nvPr/>
        </p:nvGrpSpPr>
        <p:grpSpPr>
          <a:xfrm>
            <a:off x="437277" y="869018"/>
            <a:ext cx="6048381" cy="5334003"/>
            <a:chOff x="0" y="0"/>
            <a:chExt cx="6048379" cy="5334001"/>
          </a:xfrm>
        </p:grpSpPr>
        <p:sp>
          <p:nvSpPr>
            <p:cNvPr id="127" name="Rectangle"/>
            <p:cNvSpPr/>
            <p:nvPr/>
          </p:nvSpPr>
          <p:spPr>
            <a:xfrm>
              <a:off x="-1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Rectangle"/>
            <p:cNvSpPr/>
            <p:nvPr/>
          </p:nvSpPr>
          <p:spPr>
            <a:xfrm>
              <a:off x="4159250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Rectangle"/>
            <p:cNvSpPr/>
            <p:nvPr/>
          </p:nvSpPr>
          <p:spPr>
            <a:xfrm>
              <a:off x="2079625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KETCH 2"/>
            <p:cNvSpPr txBox="1"/>
            <p:nvPr/>
          </p:nvSpPr>
          <p:spPr>
            <a:xfrm>
              <a:off x="2185987" y="2371724"/>
              <a:ext cx="1676405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SKETCH 2 </a:t>
              </a:r>
            </a:p>
          </p:txBody>
        </p:sp>
        <p:sp>
          <p:nvSpPr>
            <p:cNvPr id="131" name="SKETCH 3"/>
            <p:cNvSpPr txBox="1"/>
            <p:nvPr/>
          </p:nvSpPr>
          <p:spPr>
            <a:xfrm>
              <a:off x="4341813" y="2371724"/>
              <a:ext cx="1677991" cy="37083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t>SKETCH 3 </a:t>
              </a:r>
            </a:p>
          </p:txBody>
        </p:sp>
      </p:grpSp>
      <p:sp>
        <p:nvSpPr>
          <p:cNvPr id="133" name="SKETCH 1"/>
          <p:cNvSpPr txBox="1"/>
          <p:nvPr/>
        </p:nvSpPr>
        <p:spPr>
          <a:xfrm>
            <a:off x="538211" y="3253442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1</a:t>
            </a: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61629B1D-A912-4A97-9F74-81D939329E41}"/>
              </a:ext>
            </a:extLst>
          </p:cNvPr>
          <p:cNvSpPr/>
          <p:nvPr/>
        </p:nvSpPr>
        <p:spPr>
          <a:xfrm>
            <a:off x="6716659" y="869016"/>
            <a:ext cx="1889130" cy="533400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BCBCBC"/>
            </a:solidFill>
            <a:prstDash val="solid"/>
            <a:round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KETCH 3">
            <a:extLst>
              <a:ext uri="{FF2B5EF4-FFF2-40B4-BE49-F238E27FC236}">
                <a16:creationId xmlns:a16="http://schemas.microsoft.com/office/drawing/2014/main" id="{EC5B18EA-FCAD-4CB0-BFC7-A8AB05E4D5ED}"/>
              </a:ext>
            </a:extLst>
          </p:cNvPr>
          <p:cNvSpPr txBox="1"/>
          <p:nvPr/>
        </p:nvSpPr>
        <p:spPr>
          <a:xfrm>
            <a:off x="6899222" y="3240742"/>
            <a:ext cx="1677992" cy="33855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FFFF"/>
            </a:solidFill>
            <a:prstDash val="solid"/>
            <a:round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4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"/>
          <p:cNvGrpSpPr/>
          <p:nvPr/>
        </p:nvGrpSpPr>
        <p:grpSpPr>
          <a:xfrm>
            <a:off x="437276" y="869017"/>
            <a:ext cx="6048382" cy="5334005"/>
            <a:chOff x="-1" y="-1"/>
            <a:chExt cx="6048380" cy="5334003"/>
          </a:xfrm>
        </p:grpSpPr>
        <p:sp>
          <p:nvSpPr>
            <p:cNvPr id="127" name="Rectangle"/>
            <p:cNvSpPr/>
            <p:nvPr/>
          </p:nvSpPr>
          <p:spPr>
            <a:xfrm>
              <a:off x="-1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Rectangle"/>
            <p:cNvSpPr/>
            <p:nvPr/>
          </p:nvSpPr>
          <p:spPr>
            <a:xfrm>
              <a:off x="4159250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Rectangle"/>
            <p:cNvSpPr/>
            <p:nvPr/>
          </p:nvSpPr>
          <p:spPr>
            <a:xfrm>
              <a:off x="2079625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KETCH 2"/>
            <p:cNvSpPr txBox="1"/>
            <p:nvPr/>
          </p:nvSpPr>
          <p:spPr>
            <a:xfrm>
              <a:off x="2185987" y="2371724"/>
              <a:ext cx="1676405" cy="3385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</a:t>
              </a:r>
              <a:r>
                <a:rPr lang="en-US" dirty="0"/>
                <a:t>6</a:t>
              </a:r>
              <a:r>
                <a:rPr dirty="0"/>
                <a:t> </a:t>
              </a:r>
            </a:p>
          </p:txBody>
        </p:sp>
        <p:sp>
          <p:nvSpPr>
            <p:cNvPr id="131" name="SKETCH 3"/>
            <p:cNvSpPr txBox="1"/>
            <p:nvPr/>
          </p:nvSpPr>
          <p:spPr>
            <a:xfrm>
              <a:off x="4341813" y="2371724"/>
              <a:ext cx="1677991" cy="3385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</a:t>
              </a:r>
              <a:r>
                <a:rPr lang="en-US" dirty="0"/>
                <a:t>7</a:t>
              </a:r>
              <a:r>
                <a:rPr dirty="0"/>
                <a:t> </a:t>
              </a:r>
            </a:p>
          </p:txBody>
        </p:sp>
      </p:grpSp>
      <p:sp>
        <p:nvSpPr>
          <p:cNvPr id="133" name="SKETCH 1"/>
          <p:cNvSpPr txBox="1"/>
          <p:nvPr/>
        </p:nvSpPr>
        <p:spPr>
          <a:xfrm>
            <a:off x="538211" y="3253442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61629B1D-A912-4A97-9F74-81D939329E41}"/>
              </a:ext>
            </a:extLst>
          </p:cNvPr>
          <p:cNvSpPr/>
          <p:nvPr/>
        </p:nvSpPr>
        <p:spPr>
          <a:xfrm>
            <a:off x="6716659" y="869016"/>
            <a:ext cx="1889130" cy="533400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BCBCBC"/>
            </a:solidFill>
            <a:prstDash val="solid"/>
            <a:round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KETCH 3">
            <a:extLst>
              <a:ext uri="{FF2B5EF4-FFF2-40B4-BE49-F238E27FC236}">
                <a16:creationId xmlns:a16="http://schemas.microsoft.com/office/drawing/2014/main" id="{EC5B18EA-FCAD-4CB0-BFC7-A8AB05E4D5ED}"/>
              </a:ext>
            </a:extLst>
          </p:cNvPr>
          <p:cNvSpPr txBox="1"/>
          <p:nvPr/>
        </p:nvSpPr>
        <p:spPr>
          <a:xfrm>
            <a:off x="6899222" y="3240742"/>
            <a:ext cx="1677992" cy="33855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FFFF"/>
            </a:solidFill>
            <a:prstDash val="solid"/>
            <a:round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8</a:t>
            </a:r>
            <a:r>
              <a:rPr dirty="0"/>
              <a:t> </a:t>
            </a:r>
          </a:p>
        </p:txBody>
      </p:sp>
      <p:sp>
        <p:nvSpPr>
          <p:cNvPr id="12" name="SKETCHES OF YOUR FORTHCOMING COLLECTION/ SR 20">
            <a:extLst>
              <a:ext uri="{FF2B5EF4-FFF2-40B4-BE49-F238E27FC236}">
                <a16:creationId xmlns:a16="http://schemas.microsoft.com/office/drawing/2014/main" id="{7B471839-0600-49B2-886E-C7E958342A04}"/>
              </a:ext>
            </a:extLst>
          </p:cNvPr>
          <p:cNvSpPr txBox="1"/>
          <p:nvPr/>
        </p:nvSpPr>
        <p:spPr>
          <a:xfrm>
            <a:off x="261190" y="227973"/>
            <a:ext cx="8621619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SKETCHES OF THE COLLECTION TO BE SHOWCASED AT THE UPCOMING SEASON OF </a:t>
            </a:r>
            <a:r>
              <a:rPr lang="en-IN" dirty="0"/>
              <a:t> </a:t>
            </a:r>
            <a:r>
              <a:rPr lang="en-US" sz="1600" b="1" dirty="0">
                <a:sym typeface="Century Gothic"/>
              </a:rPr>
              <a:t>LAKMÉ FASHION WEEK 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53181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"/>
          <p:cNvGrpSpPr/>
          <p:nvPr/>
        </p:nvGrpSpPr>
        <p:grpSpPr>
          <a:xfrm>
            <a:off x="437276" y="869017"/>
            <a:ext cx="6048382" cy="5334005"/>
            <a:chOff x="-1" y="-1"/>
            <a:chExt cx="6048380" cy="5334003"/>
          </a:xfrm>
        </p:grpSpPr>
        <p:sp>
          <p:nvSpPr>
            <p:cNvPr id="127" name="Rectangle"/>
            <p:cNvSpPr/>
            <p:nvPr/>
          </p:nvSpPr>
          <p:spPr>
            <a:xfrm>
              <a:off x="-1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Rectangle"/>
            <p:cNvSpPr/>
            <p:nvPr/>
          </p:nvSpPr>
          <p:spPr>
            <a:xfrm>
              <a:off x="4159250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9" name="Rectangle"/>
            <p:cNvSpPr/>
            <p:nvPr/>
          </p:nvSpPr>
          <p:spPr>
            <a:xfrm>
              <a:off x="2079625" y="-1"/>
              <a:ext cx="1889129" cy="5334003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0" name="SKETCH 2"/>
            <p:cNvSpPr txBox="1"/>
            <p:nvPr/>
          </p:nvSpPr>
          <p:spPr>
            <a:xfrm>
              <a:off x="2185987" y="2371724"/>
              <a:ext cx="1676405" cy="3385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</a:t>
              </a:r>
              <a:r>
                <a:rPr lang="en-US" dirty="0"/>
                <a:t>10</a:t>
              </a:r>
              <a:r>
                <a:rPr dirty="0"/>
                <a:t> </a:t>
              </a:r>
            </a:p>
          </p:txBody>
        </p:sp>
        <p:sp>
          <p:nvSpPr>
            <p:cNvPr id="131" name="SKETCH 3"/>
            <p:cNvSpPr txBox="1"/>
            <p:nvPr/>
          </p:nvSpPr>
          <p:spPr>
            <a:xfrm>
              <a:off x="4341813" y="2371724"/>
              <a:ext cx="1677991" cy="338550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FFFFFF"/>
              </a:solidFill>
              <a:prstDash val="solid"/>
              <a:round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>
              <a:lvl1pPr algn="ctr">
                <a:defRPr sz="1600">
                  <a:latin typeface="Century Gothic"/>
                  <a:ea typeface="Century Gothic"/>
                  <a:cs typeface="Century Gothic"/>
                  <a:sym typeface="Century Gothic"/>
                </a:defRPr>
              </a:lvl1pPr>
            </a:lstStyle>
            <a:p>
              <a:r>
                <a:rPr dirty="0"/>
                <a:t>SKETCH </a:t>
              </a:r>
              <a:r>
                <a:rPr lang="en-US" dirty="0"/>
                <a:t>11</a:t>
              </a:r>
              <a:r>
                <a:rPr dirty="0"/>
                <a:t> </a:t>
              </a:r>
            </a:p>
          </p:txBody>
        </p:sp>
      </p:grpSp>
      <p:sp>
        <p:nvSpPr>
          <p:cNvPr id="133" name="SKETCH 1"/>
          <p:cNvSpPr txBox="1"/>
          <p:nvPr/>
        </p:nvSpPr>
        <p:spPr>
          <a:xfrm>
            <a:off x="538211" y="3253442"/>
            <a:ext cx="1661163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9</a:t>
            </a:r>
            <a:endParaRPr dirty="0"/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61629B1D-A912-4A97-9F74-81D939329E41}"/>
              </a:ext>
            </a:extLst>
          </p:cNvPr>
          <p:cNvSpPr/>
          <p:nvPr/>
        </p:nvSpPr>
        <p:spPr>
          <a:xfrm>
            <a:off x="6716659" y="869016"/>
            <a:ext cx="1889130" cy="533400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BCBCBC"/>
            </a:solidFill>
            <a:prstDash val="solid"/>
            <a:round/>
          </a:ln>
          <a:effectLst/>
        </p:spPr>
        <p:txBody>
          <a:bodyPr wrap="square" lIns="45718" tIns="45718" rIns="45718" bIns="45718" numCol="1" anchor="ctr">
            <a:no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KETCH 3">
            <a:extLst>
              <a:ext uri="{FF2B5EF4-FFF2-40B4-BE49-F238E27FC236}">
                <a16:creationId xmlns:a16="http://schemas.microsoft.com/office/drawing/2014/main" id="{EC5B18EA-FCAD-4CB0-BFC7-A8AB05E4D5ED}"/>
              </a:ext>
            </a:extLst>
          </p:cNvPr>
          <p:cNvSpPr txBox="1"/>
          <p:nvPr/>
        </p:nvSpPr>
        <p:spPr>
          <a:xfrm>
            <a:off x="6899222" y="3240742"/>
            <a:ext cx="1677992" cy="33855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FFFF"/>
            </a:solidFill>
            <a:prstDash val="solid"/>
            <a:round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 numCol="1" anchor="t">
            <a:spAutoFit/>
          </a:bodyPr>
          <a:lstStyle>
            <a:lvl1pPr algn="ctr">
              <a:defRPr sz="16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SKETCH </a:t>
            </a:r>
            <a:r>
              <a:rPr lang="en-US" dirty="0"/>
              <a:t>12</a:t>
            </a:r>
            <a:r>
              <a:rPr dirty="0"/>
              <a:t> </a:t>
            </a:r>
          </a:p>
        </p:txBody>
      </p:sp>
      <p:sp>
        <p:nvSpPr>
          <p:cNvPr id="12" name="SKETCHES OF YOUR FORTHCOMING COLLECTION/ SR 20">
            <a:extLst>
              <a:ext uri="{FF2B5EF4-FFF2-40B4-BE49-F238E27FC236}">
                <a16:creationId xmlns:a16="http://schemas.microsoft.com/office/drawing/2014/main" id="{A4C92981-DE5D-4285-858A-D583B9F4F51D}"/>
              </a:ext>
            </a:extLst>
          </p:cNvPr>
          <p:cNvSpPr txBox="1"/>
          <p:nvPr/>
        </p:nvSpPr>
        <p:spPr>
          <a:xfrm>
            <a:off x="261190" y="227973"/>
            <a:ext cx="8621619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SKETCHES OF THE COLLECTION TO BE SHOWCASED AT THE UPCOMING SEASON OF </a:t>
            </a:r>
            <a:r>
              <a:rPr lang="en-IN" dirty="0"/>
              <a:t> </a:t>
            </a:r>
            <a:r>
              <a:rPr lang="en-US" sz="1600" b="1" dirty="0">
                <a:sym typeface="Century Gothic"/>
              </a:rPr>
              <a:t>LAKMÉ FASHION WEEK 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699977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37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40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38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39" name="ENSEMBLE 1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1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</a:p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BACK VIEW FULL LENGTH IMAGE</a:t>
                </a:r>
              </a:p>
            </p:txBody>
          </p:sp>
        </p:grpSp>
        <p:sp>
          <p:nvSpPr>
            <p:cNvPr id="141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 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43" name="PRICE RANGE:…"/>
          <p:cNvSpPr txBox="1"/>
          <p:nvPr/>
        </p:nvSpPr>
        <p:spPr>
          <a:xfrm>
            <a:off x="1264919" y="5674100"/>
            <a:ext cx="6549459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44" name="SKETCHES OF YOUR FORTHCOMING COLLECTION/ SR 20"/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ENSEMBLE 1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KETCHES OF YOUR FORTHCOMING COLLECTION/ SR 20"/>
          <p:cNvSpPr txBox="1"/>
          <p:nvPr/>
        </p:nvSpPr>
        <p:spPr>
          <a:xfrm>
            <a:off x="394708" y="277701"/>
            <a:ext cx="8354584" cy="345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ENSEMBLE 1 – IMAGES OF THE DETAILS ON THE GARMENTS</a:t>
            </a:r>
          </a:p>
        </p:txBody>
      </p:sp>
      <p:grpSp>
        <p:nvGrpSpPr>
          <p:cNvPr id="149" name="Group"/>
          <p:cNvGrpSpPr/>
          <p:nvPr/>
        </p:nvGrpSpPr>
        <p:grpSpPr>
          <a:xfrm>
            <a:off x="211874" y="1550016"/>
            <a:ext cx="2464420" cy="3791419"/>
            <a:chOff x="0" y="-1"/>
            <a:chExt cx="2464419" cy="3791417"/>
          </a:xfrm>
        </p:grpSpPr>
        <p:sp>
          <p:nvSpPr>
            <p:cNvPr id="147" name="Rectangle"/>
            <p:cNvSpPr/>
            <p:nvPr/>
          </p:nvSpPr>
          <p:spPr>
            <a:xfrm>
              <a:off x="0" y="-1"/>
              <a:ext cx="2464419" cy="3791417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8" name="PICTURE FROM THE FORTHCOMING COLLECTION"/>
            <p:cNvSpPr txBox="1"/>
            <p:nvPr/>
          </p:nvSpPr>
          <p:spPr>
            <a:xfrm>
              <a:off x="78056" y="1579730"/>
              <a:ext cx="2308304" cy="11233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1</a:t>
              </a:r>
              <a:br>
                <a:rPr dirty="0"/>
              </a:br>
              <a:r>
                <a:rPr sz="1100" b="0" dirty="0"/>
                <a:t>IMAGE </a:t>
              </a:r>
              <a:r>
                <a:rPr lang="en-IN" sz="1100" b="0" dirty="0"/>
                <a:t>1 </a:t>
              </a:r>
              <a:r>
                <a:rPr sz="1100" b="0" dirty="0"/>
                <a:t>OF THE ORNAMENTATION / DETAILED WORK – UNIQUE DETAILING / TECHNIQUES / PRINTS / EMBROIDERY </a:t>
              </a:r>
            </a:p>
          </p:txBody>
        </p:sp>
      </p:grpSp>
      <p:sp>
        <p:nvSpPr>
          <p:cNvPr id="150" name="Rectangle"/>
          <p:cNvSpPr/>
          <p:nvPr/>
        </p:nvSpPr>
        <p:spPr>
          <a:xfrm>
            <a:off x="3308196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Rectangle"/>
          <p:cNvSpPr/>
          <p:nvPr/>
        </p:nvSpPr>
        <p:spPr>
          <a:xfrm>
            <a:off x="6404517" y="1550016"/>
            <a:ext cx="2464420" cy="3791416"/>
          </a:xfrm>
          <a:prstGeom prst="rect">
            <a:avLst/>
          </a:prstGeom>
          <a:solidFill>
            <a:srgbClr val="FFFFFF"/>
          </a:solidFill>
          <a:ln w="25400">
            <a:solidFill>
              <a:srgbClr val="BCBCBC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PICTURE FROM THE FORTHCOMING COLLECTION"/>
          <p:cNvSpPr txBox="1"/>
          <p:nvPr/>
        </p:nvSpPr>
        <p:spPr>
          <a:xfrm>
            <a:off x="3308196" y="3129747"/>
            <a:ext cx="2308304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 </a:t>
            </a:r>
            <a:r>
              <a:rPr lang="en-IN" sz="1100" b="0" dirty="0"/>
              <a:t>2 </a:t>
            </a:r>
            <a:r>
              <a:rPr sz="1100" b="0" dirty="0"/>
              <a:t>OF THE ORNAMENTATION / DETAILED WORK – UNIQUE DETAILING / TECHNIQUES / PRINTS / EMBROIDERY </a:t>
            </a:r>
          </a:p>
        </p:txBody>
      </p:sp>
      <p:sp>
        <p:nvSpPr>
          <p:cNvPr id="153" name="PICTURE FROM THE FORTHCOMING COLLECTION"/>
          <p:cNvSpPr txBox="1"/>
          <p:nvPr/>
        </p:nvSpPr>
        <p:spPr>
          <a:xfrm>
            <a:off x="6404517" y="3127875"/>
            <a:ext cx="2308305" cy="1123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ENSEMBLE 1</a:t>
            </a:r>
            <a:br>
              <a:rPr dirty="0"/>
            </a:br>
            <a:r>
              <a:rPr sz="1100" b="0" dirty="0"/>
              <a:t>IMAGE</a:t>
            </a:r>
            <a:r>
              <a:rPr lang="en-IN" sz="1100" b="0" dirty="0"/>
              <a:t> 3</a:t>
            </a:r>
            <a:r>
              <a:rPr sz="1100" b="0" dirty="0"/>
              <a:t> OF THE ORNAMENTATION / DETAILED WORK – UNIQUE DETAILING / TECHNIQUES / PRINTS / EMBROIDERY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Group"/>
          <p:cNvGrpSpPr/>
          <p:nvPr/>
        </p:nvGrpSpPr>
        <p:grpSpPr>
          <a:xfrm>
            <a:off x="1297269" y="1166925"/>
            <a:ext cx="6549459" cy="4257681"/>
            <a:chOff x="0" y="0"/>
            <a:chExt cx="6549458" cy="4257680"/>
          </a:xfrm>
        </p:grpSpPr>
        <p:sp>
          <p:nvSpPr>
            <p:cNvPr id="155" name="Rectangle"/>
            <p:cNvSpPr/>
            <p:nvPr/>
          </p:nvSpPr>
          <p:spPr>
            <a:xfrm>
              <a:off x="-1" y="-1"/>
              <a:ext cx="2922591" cy="4257682"/>
            </a:xfrm>
            <a:prstGeom prst="rect">
              <a:avLst/>
            </a:prstGeom>
            <a:solidFill>
              <a:srgbClr val="FFFFFF"/>
            </a:solidFill>
            <a:ln w="25400" cap="flat">
              <a:solidFill>
                <a:srgbClr val="BCBCBC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58" name="Rectangle"/>
            <p:cNvGrpSpPr/>
            <p:nvPr/>
          </p:nvGrpSpPr>
          <p:grpSpPr>
            <a:xfrm>
              <a:off x="3626866" y="-1"/>
              <a:ext cx="2922593" cy="4257682"/>
              <a:chOff x="0" y="0"/>
              <a:chExt cx="2922591" cy="4257680"/>
            </a:xfrm>
          </p:grpSpPr>
          <p:sp>
            <p:nvSpPr>
              <p:cNvPr id="156" name="Rectangle"/>
              <p:cNvSpPr/>
              <p:nvPr/>
            </p:nvSpPr>
            <p:spPr>
              <a:xfrm>
                <a:off x="0" y="-1"/>
                <a:ext cx="2922592" cy="4257682"/>
              </a:xfrm>
              <a:prstGeom prst="rect">
                <a:avLst/>
              </a:prstGeom>
              <a:solidFill>
                <a:srgbClr val="FFFFFF"/>
              </a:solidFill>
              <a:ln w="25400" cap="flat">
                <a:solidFill>
                  <a:srgbClr val="BCBCBC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endParaRPr/>
              </a:p>
            </p:txBody>
          </p:sp>
          <p:sp>
            <p:nvSpPr>
              <p:cNvPr id="157" name="ENSEMBLE 2…"/>
              <p:cNvSpPr txBox="1"/>
              <p:nvPr/>
            </p:nvSpPr>
            <p:spPr>
              <a:xfrm>
                <a:off x="0" y="1702122"/>
                <a:ext cx="2922592" cy="8534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200" b="1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ENSEMBLE 2</a:t>
                </a:r>
              </a:p>
              <a:p>
                <a:pPr algn="ctr">
                  <a:defRPr sz="1200">
                    <a:latin typeface="Century Gothic"/>
                    <a:ea typeface="Century Gothic"/>
                    <a:cs typeface="Century Gothic"/>
                    <a:sym typeface="Century Gothic"/>
                  </a:defRPr>
                </a:pPr>
                <a:r>
                  <a:rPr dirty="0"/>
                  <a:t>PICTURE OF THE COLLECTION TO BE SHOWCASED</a:t>
                </a:r>
                <a:br>
                  <a:rPr dirty="0"/>
                </a:br>
                <a:r>
                  <a:rPr b="1" dirty="0"/>
                  <a:t>BACK VIEW FULL LENGTH IMAGE</a:t>
                </a:r>
              </a:p>
            </p:txBody>
          </p:sp>
        </p:grpSp>
        <p:sp>
          <p:nvSpPr>
            <p:cNvPr id="159" name="PICTURE FROM THE FORTHCOMING COLLECTION"/>
            <p:cNvSpPr txBox="1"/>
            <p:nvPr/>
          </p:nvSpPr>
          <p:spPr>
            <a:xfrm>
              <a:off x="53148" y="1702120"/>
              <a:ext cx="2816293" cy="8534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t">
              <a:spAutoFit/>
            </a:bodyPr>
            <a:lstStyle/>
            <a:p>
              <a:pPr algn="ctr">
                <a:defRPr sz="1200" b="1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ENSEMBLE 2</a:t>
              </a:r>
            </a:p>
            <a:p>
              <a:pPr algn="ctr">
                <a:defRPr sz="1200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dirty="0"/>
                <a:t>PICTURE</a:t>
              </a:r>
              <a:r>
                <a:rPr lang="en-US" dirty="0"/>
                <a:t> </a:t>
              </a:r>
              <a:r>
                <a:rPr dirty="0"/>
                <a:t>OF THE COLLECTION TO BE SHOWCASED</a:t>
              </a:r>
              <a:br>
                <a:rPr dirty="0"/>
              </a:br>
              <a:r>
                <a:rPr b="1" dirty="0"/>
                <a:t>FRONT VIEW FULL LENGTH IMAGE</a:t>
              </a:r>
            </a:p>
          </p:txBody>
        </p:sp>
      </p:grpSp>
      <p:sp>
        <p:nvSpPr>
          <p:cNvPr id="161" name="PRICE RANGE:…"/>
          <p:cNvSpPr txBox="1"/>
          <p:nvPr/>
        </p:nvSpPr>
        <p:spPr>
          <a:xfrm>
            <a:off x="1264919" y="5674100"/>
            <a:ext cx="6549460" cy="472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PRICE RANGE: </a:t>
            </a:r>
          </a:p>
          <a:p>
            <a:pPr>
              <a:defRPr sz="12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FABRIC &amp; TECHNIQUE USED:</a:t>
            </a:r>
          </a:p>
        </p:txBody>
      </p:sp>
      <p:sp>
        <p:nvSpPr>
          <p:cNvPr id="10" name="SKETCHES OF YOUR FORTHCOMING COLLECTION/ SR 20">
            <a:extLst>
              <a:ext uri="{FF2B5EF4-FFF2-40B4-BE49-F238E27FC236}">
                <a16:creationId xmlns:a16="http://schemas.microsoft.com/office/drawing/2014/main" id="{A9A3491C-23C4-4D99-BD59-B390363C867F}"/>
              </a:ext>
            </a:extLst>
          </p:cNvPr>
          <p:cNvSpPr txBox="1"/>
          <p:nvPr/>
        </p:nvSpPr>
        <p:spPr>
          <a:xfrm>
            <a:off x="321492" y="89706"/>
            <a:ext cx="8501016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>IMAGES OF THE COLLECTION TO BE SHOWCASED AT THE UPCOMING SEASON OF </a:t>
            </a:r>
            <a:r>
              <a:rPr lang="en-US" sz="1600" b="1" dirty="0">
                <a:sym typeface="Century Gothic"/>
              </a:rPr>
              <a:t>LAKMÉ FASHION WEEK</a:t>
            </a:r>
            <a:r>
              <a:rPr lang="en-IN" dirty="0"/>
              <a:t> IN PARTNERSHIP WITH </a:t>
            </a:r>
            <a:r>
              <a:rPr lang="en-US" sz="1600" b="1" dirty="0">
                <a:sym typeface="Century Gothic"/>
              </a:rPr>
              <a:t>THE FASHION DESIGN COUNCIL OF INDIA</a:t>
            </a:r>
            <a:endParaRPr dirty="0"/>
          </a:p>
          <a:p>
            <a:pPr algn="ctr">
              <a:defRPr sz="1600" b="1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dirty="0"/>
              <a:t/>
            </a:r>
            <a:br>
              <a:rPr dirty="0"/>
            </a:br>
            <a:r>
              <a:rPr dirty="0"/>
              <a:t>ENSEMBLE </a:t>
            </a:r>
            <a:r>
              <a:rPr lang="en-US" dirty="0"/>
              <a:t>2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efault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1340</Words>
  <Application>Microsoft Office PowerPoint</Application>
  <PresentationFormat>On-screen Show (4:3)</PresentationFormat>
  <Paragraphs>152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Default Design</vt:lpstr>
      <vt:lpstr>Custom Design</vt:lpstr>
      <vt:lpstr>PowerPoint Presentation</vt:lpstr>
      <vt:lpstr>PowerPoint Presentation</vt:lpstr>
      <vt:lpstr>INSERT LABEL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LABEL NAME</dc:title>
  <cp:lastModifiedBy>Lisette Fernandes (RISE Worldwide)</cp:lastModifiedBy>
  <cp:revision>56</cp:revision>
  <dcterms:modified xsi:type="dcterms:W3CDTF">2024-04-23T05:49:50Z</dcterms:modified>
</cp:coreProperties>
</file>